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970" r:id="rId3"/>
    <p:sldId id="971" r:id="rId4"/>
    <p:sldId id="998" r:id="rId5"/>
    <p:sldId id="993" r:id="rId6"/>
    <p:sldId id="1000" r:id="rId7"/>
    <p:sldId id="999" r:id="rId8"/>
    <p:sldId id="1001" r:id="rId9"/>
    <p:sldId id="1002" r:id="rId10"/>
    <p:sldId id="1003"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1" autoAdjust="0"/>
    <p:restoredTop sz="82358" autoAdjust="0"/>
  </p:normalViewPr>
  <p:slideViewPr>
    <p:cSldViewPr>
      <p:cViewPr varScale="1">
        <p:scale>
          <a:sx n="130" d="100"/>
          <a:sy n="130" d="100"/>
        </p:scale>
        <p:origin x="200" y="140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12/4/20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731198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088356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085866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755448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006303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2638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940733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560983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952370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3:1-7</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BDBE176-6796-9F4F-BE89-474D5AE561FA}"/>
              </a:ext>
            </a:extLst>
          </p:cNvPr>
          <p:cNvSpPr txBox="1"/>
          <p:nvPr/>
        </p:nvSpPr>
        <p:spPr>
          <a:xfrm>
            <a:off x="0" y="354232"/>
            <a:ext cx="909583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General principle for all Disciples of Jesus (men and Women) </a:t>
            </a:r>
            <a:r>
              <a:rPr lang="en-AU" sz="2000" b="1" dirty="0">
                <a:solidFill>
                  <a:schemeClr val="bg1"/>
                </a:solidFill>
                <a:latin typeface="Times New Roman" panose="02020603050405020304" pitchFamily="18" charset="0"/>
                <a:cs typeface="Times New Roman" panose="02020603050405020304" pitchFamily="18" charset="0"/>
              </a:rPr>
              <a:t>Submit to All</a:t>
            </a:r>
          </a:p>
        </p:txBody>
      </p:sp>
      <p:sp>
        <p:nvSpPr>
          <p:cNvPr id="15" name="TextBox 14">
            <a:extLst>
              <a:ext uri="{FF2B5EF4-FFF2-40B4-BE49-F238E27FC236}">
                <a16:creationId xmlns:a16="http://schemas.microsoft.com/office/drawing/2014/main" id="{7A47397F-579E-584A-B5EC-459C3EB98907}"/>
              </a:ext>
            </a:extLst>
          </p:cNvPr>
          <p:cNvSpPr txBox="1"/>
          <p:nvPr/>
        </p:nvSpPr>
        <p:spPr>
          <a:xfrm>
            <a:off x="16270" y="14341"/>
            <a:ext cx="9094414"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Men and Women are Not the Same.  </a:t>
            </a:r>
            <a:r>
              <a:rPr lang="en-AU" sz="2200" dirty="0">
                <a:solidFill>
                  <a:schemeClr val="bg1"/>
                </a:solidFill>
                <a:latin typeface="Times New Roman" panose="02020603050405020304" pitchFamily="18" charset="0"/>
                <a:cs typeface="Times New Roman" panose="02020603050405020304" pitchFamily="18" charset="0"/>
              </a:rPr>
              <a:t>Wired differently;  Different physically</a:t>
            </a:r>
          </a:p>
        </p:txBody>
      </p:sp>
      <p:sp>
        <p:nvSpPr>
          <p:cNvPr id="19" name="TextBox 18">
            <a:extLst>
              <a:ext uri="{FF2B5EF4-FFF2-40B4-BE49-F238E27FC236}">
                <a16:creationId xmlns:a16="http://schemas.microsoft.com/office/drawing/2014/main" id="{A5FF79BE-E6E3-A64C-8E1E-E2E4C72D06EB}"/>
              </a:ext>
            </a:extLst>
          </p:cNvPr>
          <p:cNvSpPr txBox="1"/>
          <p:nvPr/>
        </p:nvSpPr>
        <p:spPr>
          <a:xfrm>
            <a:off x="7144" y="1633577"/>
            <a:ext cx="9110684" cy="707886"/>
          </a:xfrm>
          <a:prstGeom prst="rect">
            <a:avLst/>
          </a:prstGeom>
          <a:noFill/>
          <a:ln>
            <a:noFill/>
          </a:ln>
        </p:spPr>
        <p:txBody>
          <a:bodyPr wrap="square" rtlCol="0">
            <a:spAutoFit/>
          </a:bodyPr>
          <a:lstStyle/>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Uncompromising in purity and loyalty to God (even if she has to disobey hubby)</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Being highly respectful to her husband (out of loyalty to God)</a:t>
            </a:r>
          </a:p>
        </p:txBody>
      </p:sp>
      <p:sp>
        <p:nvSpPr>
          <p:cNvPr id="11" name="TextBox 10">
            <a:extLst>
              <a:ext uri="{FF2B5EF4-FFF2-40B4-BE49-F238E27FC236}">
                <a16:creationId xmlns:a16="http://schemas.microsoft.com/office/drawing/2014/main" id="{BB549D96-9200-0841-AAF6-DB9EB3F2BD7C}"/>
              </a:ext>
            </a:extLst>
          </p:cNvPr>
          <p:cNvSpPr txBox="1"/>
          <p:nvPr/>
        </p:nvSpPr>
        <p:spPr>
          <a:xfrm>
            <a:off x="292482" y="972665"/>
            <a:ext cx="8628286" cy="707886"/>
          </a:xfrm>
          <a:prstGeom prst="rect">
            <a:avLst/>
          </a:prstGeom>
          <a:no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to your husband, by being the very best wife that you can be</a:t>
            </a:r>
          </a:p>
          <a:p>
            <a:pPr algn="ctr"/>
            <a:r>
              <a:rPr lang="en-AU" sz="2000" i="1" dirty="0">
                <a:solidFill>
                  <a:schemeClr val="bg1"/>
                </a:solidFill>
                <a:latin typeface="Times New Roman" panose="02020603050405020304" pitchFamily="18" charset="0"/>
                <a:cs typeface="Times New Roman" panose="02020603050405020304" pitchFamily="18" charset="0"/>
              </a:rPr>
              <a:t>(even though your husband doesn’t deserve it)</a:t>
            </a:r>
          </a:p>
        </p:txBody>
      </p:sp>
      <p:sp>
        <p:nvSpPr>
          <p:cNvPr id="13" name="TextBox 12">
            <a:extLst>
              <a:ext uri="{FF2B5EF4-FFF2-40B4-BE49-F238E27FC236}">
                <a16:creationId xmlns:a16="http://schemas.microsoft.com/office/drawing/2014/main" id="{DDFE2993-CABC-A847-AD00-CAA6F4AA34D2}"/>
              </a:ext>
            </a:extLst>
          </p:cNvPr>
          <p:cNvSpPr txBox="1"/>
          <p:nvPr/>
        </p:nvSpPr>
        <p:spPr>
          <a:xfrm>
            <a:off x="49586" y="615842"/>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Wives whose husbands are not Christians (probably pagans &amp; against Christ)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32BE40D4-31F0-2F4A-A746-0E2FC1236438}"/>
              </a:ext>
            </a:extLst>
          </p:cNvPr>
          <p:cNvSpPr/>
          <p:nvPr/>
        </p:nvSpPr>
        <p:spPr>
          <a:xfrm>
            <a:off x="-3606" y="3161055"/>
            <a:ext cx="8660186" cy="992131"/>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Arial" panose="020B0604020202020204" pitchFamily="34" charset="0"/>
              </a:rPr>
              <a:t> </a:t>
            </a:r>
            <a:r>
              <a:rPr lang="en-AU" sz="1700" b="1" baseline="30000" dirty="0">
                <a:latin typeface="Comic Sans MS" panose="030F0902030302020204" pitchFamily="66" charset="0"/>
                <a:ea typeface="Arial" panose="020B0604020202020204" pitchFamily="34" charset="0"/>
              </a:rPr>
              <a:t>7 </a:t>
            </a:r>
            <a:r>
              <a:rPr lang="en-AU" sz="1700" dirty="0">
                <a:latin typeface="Comic Sans MS" panose="030F0902030302020204" pitchFamily="66" charset="0"/>
                <a:ea typeface="Arial" panose="020B0604020202020204" pitchFamily="34" charset="0"/>
              </a:rPr>
              <a:t>Likewise, husbands, live with your wives in an</a:t>
            </a:r>
          </a:p>
          <a:p>
            <a:pPr>
              <a:lnSpc>
                <a:spcPct val="115000"/>
              </a:lnSpc>
              <a:spcAft>
                <a:spcPts val="0"/>
              </a:spcAft>
            </a:pPr>
            <a:r>
              <a:rPr lang="en-AU" sz="1700" dirty="0">
                <a:latin typeface="Comic Sans MS" panose="030F0902030302020204" pitchFamily="66" charset="0"/>
                <a:ea typeface="Arial" panose="020B0604020202020204" pitchFamily="34" charset="0"/>
              </a:rPr>
              <a:t>understanding way, showing honour to the woman as the weaker vessel, since they are heirs with you of the grace of life, so that your prayers may not be hindered.</a:t>
            </a:r>
            <a:r>
              <a:rPr lang="en-AU" sz="1700" dirty="0">
                <a:latin typeface="Comic Sans MS" panose="030F0902030302020204" pitchFamily="66" charset="0"/>
              </a:rPr>
              <a:t> </a:t>
            </a:r>
            <a:endParaRPr lang="en-US" sz="1700" dirty="0">
              <a:latin typeface="Comic Sans MS" panose="030F0902030302020204" pitchFamily="66" charset="0"/>
            </a:endParaRPr>
          </a:p>
        </p:txBody>
      </p:sp>
      <p:sp>
        <p:nvSpPr>
          <p:cNvPr id="9" name="TextBox 8">
            <a:extLst>
              <a:ext uri="{FF2B5EF4-FFF2-40B4-BE49-F238E27FC236}">
                <a16:creationId xmlns:a16="http://schemas.microsoft.com/office/drawing/2014/main" id="{BA2CE2F3-9FD1-104A-ABB7-738BCBF59FF1}"/>
              </a:ext>
            </a:extLst>
          </p:cNvPr>
          <p:cNvSpPr txBox="1"/>
          <p:nvPr/>
        </p:nvSpPr>
        <p:spPr>
          <a:xfrm>
            <a:off x="39541" y="2820588"/>
            <a:ext cx="906491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Husbands who are Christians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E91928B0-AFCF-B14B-8842-D0A58FC3AB7C}"/>
              </a:ext>
            </a:extLst>
          </p:cNvPr>
          <p:cNvSpPr txBox="1"/>
          <p:nvPr/>
        </p:nvSpPr>
        <p:spPr>
          <a:xfrm>
            <a:off x="4840156" y="2846701"/>
            <a:ext cx="3472774" cy="707886"/>
          </a:xfrm>
          <a:prstGeom prst="rect">
            <a:avLst/>
          </a:prstGeom>
          <a:solidFill>
            <a:schemeClr val="tx1"/>
          </a:solid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by being the best husband you can be</a:t>
            </a:r>
          </a:p>
        </p:txBody>
      </p:sp>
      <p:sp>
        <p:nvSpPr>
          <p:cNvPr id="14" name="TextBox 13">
            <a:extLst>
              <a:ext uri="{FF2B5EF4-FFF2-40B4-BE49-F238E27FC236}">
                <a16:creationId xmlns:a16="http://schemas.microsoft.com/office/drawing/2014/main" id="{7EB1D755-7FB6-BD4C-B945-C537C269C7DA}"/>
              </a:ext>
            </a:extLst>
          </p:cNvPr>
          <p:cNvSpPr txBox="1"/>
          <p:nvPr/>
        </p:nvSpPr>
        <p:spPr>
          <a:xfrm>
            <a:off x="-10044" y="4141972"/>
            <a:ext cx="9095831"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Like the example of Jesus, and like the submission of wives (out of fear of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Husbands to be considerate;  understanding;  knowing their wife;  honour her.</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Godly leadership is servanthood (E.g. of Jesus – Lord who humbles &amp; serves)</a:t>
            </a:r>
          </a:p>
        </p:txBody>
      </p:sp>
      <p:sp>
        <p:nvSpPr>
          <p:cNvPr id="20" name="TextBox 19">
            <a:extLst>
              <a:ext uri="{FF2B5EF4-FFF2-40B4-BE49-F238E27FC236}">
                <a16:creationId xmlns:a16="http://schemas.microsoft.com/office/drawing/2014/main" id="{4EF0F080-78DA-DA45-9DFF-7634D9041368}"/>
              </a:ext>
            </a:extLst>
          </p:cNvPr>
          <p:cNvSpPr txBox="1"/>
          <p:nvPr/>
        </p:nvSpPr>
        <p:spPr>
          <a:xfrm>
            <a:off x="16977" y="2257155"/>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Gentleness and a quiet spirit is what’s precious to God – not external beauty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e.g. Godly women of the Bible – submitted to their husbands – followed as leader</a:t>
            </a:r>
          </a:p>
        </p:txBody>
      </p:sp>
      <p:sp>
        <p:nvSpPr>
          <p:cNvPr id="16" name="TextBox 15">
            <a:extLst>
              <a:ext uri="{FF2B5EF4-FFF2-40B4-BE49-F238E27FC236}">
                <a16:creationId xmlns:a16="http://schemas.microsoft.com/office/drawing/2014/main" id="{161118C0-E627-854C-BC29-320267CAD87E}"/>
              </a:ext>
            </a:extLst>
          </p:cNvPr>
          <p:cNvSpPr txBox="1"/>
          <p:nvPr/>
        </p:nvSpPr>
        <p:spPr>
          <a:xfrm>
            <a:off x="-2689" y="5035538"/>
            <a:ext cx="9110684"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Because:  1.</a:t>
            </a:r>
            <a:r>
              <a:rPr lang="en-AU" sz="2000" dirty="0">
                <a:solidFill>
                  <a:schemeClr val="bg1"/>
                </a:solidFill>
                <a:latin typeface="Times New Roman" panose="02020603050405020304" pitchFamily="18" charset="0"/>
                <a:cs typeface="Times New Roman" panose="02020603050405020304" pitchFamily="18" charset="0"/>
              </a:rPr>
              <a:t> women are the weaker vessel;  </a:t>
            </a:r>
            <a:r>
              <a:rPr lang="en-AU" sz="2000" dirty="0">
                <a:solidFill>
                  <a:srgbClr val="FFFF00"/>
                </a:solidFill>
                <a:latin typeface="Times New Roman" panose="02020603050405020304" pitchFamily="18" charset="0"/>
                <a:cs typeface="Times New Roman" panose="02020603050405020304" pitchFamily="18" charset="0"/>
              </a:rPr>
              <a:t>2.</a:t>
            </a:r>
            <a:r>
              <a:rPr lang="en-AU" sz="2000" dirty="0">
                <a:solidFill>
                  <a:schemeClr val="bg1"/>
                </a:solidFill>
                <a:latin typeface="Times New Roman" panose="02020603050405020304" pitchFamily="18" charset="0"/>
                <a:cs typeface="Times New Roman" panose="02020603050405020304" pitchFamily="18" charset="0"/>
              </a:rPr>
              <a:t> Women are fellow heirs in Christ (equal footing in spiritual inheritance);  </a:t>
            </a:r>
            <a:r>
              <a:rPr lang="en-AU" sz="2000" dirty="0">
                <a:solidFill>
                  <a:srgbClr val="FFFF00"/>
                </a:solidFill>
                <a:latin typeface="Times New Roman" panose="02020603050405020304" pitchFamily="18" charset="0"/>
                <a:cs typeface="Times New Roman" panose="02020603050405020304" pitchFamily="18" charset="0"/>
              </a:rPr>
              <a:t>3.</a:t>
            </a:r>
            <a:r>
              <a:rPr lang="en-AU" sz="2000" dirty="0">
                <a:solidFill>
                  <a:schemeClr val="bg1"/>
                </a:solidFill>
                <a:latin typeface="Times New Roman" panose="02020603050405020304" pitchFamily="18" charset="0"/>
                <a:cs typeface="Times New Roman" panose="02020603050405020304" pitchFamily="18" charset="0"/>
              </a:rPr>
              <a:t> To maintain a good relationship with God</a:t>
            </a:r>
          </a:p>
        </p:txBody>
      </p:sp>
    </p:spTree>
    <p:extLst>
      <p:ext uri="{BB962C8B-B14F-4D97-AF65-F5344CB8AC3E}">
        <p14:creationId xmlns:p14="http://schemas.microsoft.com/office/powerpoint/2010/main" val="320849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1181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Likewise, wives, be subject to your own husbands, so that even if some do not obey the word, they may be won without a word by the conduct of their wives, </a:t>
            </a:r>
            <a:r>
              <a:rPr lang="en-AU" sz="2800" b="1" baseline="30000" dirty="0">
                <a:solidFill>
                  <a:schemeClr val="bg1"/>
                </a:solidFill>
                <a:latin typeface="Times New Roman" panose="02020603050405020304" pitchFamily="18" charset="0"/>
                <a:ea typeface="Arial" panose="020B0604020202020204" pitchFamily="34" charset="0"/>
              </a:rPr>
              <a:t>2 </a:t>
            </a:r>
            <a:r>
              <a:rPr lang="en-AU" sz="2800" dirty="0">
                <a:solidFill>
                  <a:schemeClr val="bg1"/>
                </a:solidFill>
                <a:latin typeface="Times New Roman" panose="02020603050405020304" pitchFamily="18" charset="0"/>
                <a:ea typeface="Arial" panose="020B0604020202020204" pitchFamily="34" charset="0"/>
              </a:rPr>
              <a:t>when they see your respectful and pure conduct.  </a:t>
            </a:r>
            <a:r>
              <a:rPr lang="en-AU" sz="2800" b="1" baseline="30000" dirty="0">
                <a:solidFill>
                  <a:schemeClr val="bg1"/>
                </a:solidFill>
                <a:latin typeface="Times New Roman" panose="02020603050405020304" pitchFamily="18" charset="0"/>
                <a:ea typeface="Arial" panose="020B0604020202020204" pitchFamily="34" charset="0"/>
              </a:rPr>
              <a:t>3 </a:t>
            </a:r>
            <a:r>
              <a:rPr lang="en-AU" sz="2800" dirty="0">
                <a:solidFill>
                  <a:schemeClr val="bg1"/>
                </a:solidFill>
                <a:latin typeface="Times New Roman" panose="02020603050405020304" pitchFamily="18" charset="0"/>
                <a:ea typeface="Arial" panose="020B0604020202020204" pitchFamily="34" charset="0"/>
              </a:rPr>
              <a:t>Do not let your adorning be external — the braiding of hair and the putting on of gold jewellery, or the clothing you wear —  </a:t>
            </a:r>
            <a:r>
              <a:rPr lang="en-AU" sz="2800" b="1" baseline="30000" dirty="0">
                <a:solidFill>
                  <a:schemeClr val="bg1"/>
                </a:solidFill>
                <a:latin typeface="Times New Roman" panose="02020603050405020304" pitchFamily="18" charset="0"/>
                <a:ea typeface="Arial" panose="020B0604020202020204" pitchFamily="34" charset="0"/>
              </a:rPr>
              <a:t>4 </a:t>
            </a:r>
            <a:r>
              <a:rPr lang="en-AU" sz="2800" dirty="0">
                <a:solidFill>
                  <a:schemeClr val="bg1"/>
                </a:solidFill>
                <a:latin typeface="Times New Roman" panose="02020603050405020304" pitchFamily="18" charset="0"/>
                <a:ea typeface="Arial" panose="020B0604020202020204" pitchFamily="34" charset="0"/>
              </a:rPr>
              <a:t>but let your adorning be the hidden person of the heart with the imperishable beauty of a gentle and quiet spirit, which in God’s sight is very precious.</a:t>
            </a:r>
            <a:r>
              <a:rPr lang="en-AU" sz="2800" dirty="0">
                <a:solidFill>
                  <a:schemeClr val="bg1"/>
                </a:solidFill>
              </a:rPr>
              <a:t> </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652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4548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this is how the holy women who hoped in God used to adorn themselves, by submitting to their own husbands,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as Sarah obeyed Abraham, calling him lord.  And you are her children, if you do good and do not fear anything that is frightening.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pPr>
              <a:lnSpc>
                <a:spcPct val="115000"/>
              </a:lnSpc>
              <a:spcAft>
                <a:spcPts val="100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400" dirty="0">
              <a:solidFill>
                <a:schemeClr val="bg1"/>
              </a:solidFill>
              <a:latin typeface="Calibri" panose="020F0502020204030204" pitchFamily="34" charset="0"/>
              <a:ea typeface="Arial" panose="020B0604020202020204" pitchFamily="34" charset="0"/>
              <a:cs typeface="Times New Roman" panose="02020603050405020304" pitchFamily="18" charset="0"/>
            </a:endParaRPr>
          </a:p>
          <a:p>
            <a:r>
              <a:rPr lang="en-AU" sz="2800" b="1" baseline="30000" dirty="0">
                <a:solidFill>
                  <a:schemeClr val="bg1"/>
                </a:solidFill>
                <a:latin typeface="Times New Roman" panose="02020603050405020304" pitchFamily="18" charset="0"/>
                <a:ea typeface="Arial" panose="020B0604020202020204" pitchFamily="34" charset="0"/>
              </a:rPr>
              <a:t>7 </a:t>
            </a:r>
            <a:r>
              <a:rPr lang="en-AU" sz="2800" dirty="0">
                <a:solidFill>
                  <a:schemeClr val="bg1"/>
                </a:solidFill>
                <a:latin typeface="Times New Roman" panose="02020603050405020304" pitchFamily="18" charset="0"/>
                <a:ea typeface="Arial" panose="020B0604020202020204" pitchFamily="34" charset="0"/>
              </a:rPr>
              <a:t>Likewise, husbands, live with your wives in an understanding way, showing honour to the woman as the weaker vessel, since they are heirs with you of the grace of life, so that your prayers may not be hindered.</a:t>
            </a:r>
            <a:r>
              <a:rPr lang="en-AU" sz="28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0804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B56162C-E494-354D-9931-5FBDF2E0A75C}"/>
              </a:ext>
            </a:extLst>
          </p:cNvPr>
          <p:cNvSpPr/>
          <p:nvPr/>
        </p:nvSpPr>
        <p:spPr>
          <a:xfrm>
            <a:off x="755576" y="49188"/>
            <a:ext cx="7516236" cy="2246769"/>
          </a:xfrm>
          <a:prstGeom prst="rect">
            <a:avLst/>
          </a:prstGeom>
          <a:solidFill>
            <a:schemeClr val="bg1"/>
          </a:solidFill>
        </p:spPr>
        <p:txBody>
          <a:bodyPr wrap="square">
            <a:spAutoFit/>
          </a:bodyPr>
          <a:lstStyle/>
          <a:p>
            <a:r>
              <a:rPr lang="en-AU" sz="2800" b="1" dirty="0">
                <a:latin typeface="Comic Sans MS" panose="030F0902030302020204" pitchFamily="66" charset="0"/>
                <a:ea typeface="Arial" panose="020B0604020202020204" pitchFamily="34" charset="0"/>
              </a:rPr>
              <a:t>3 </a:t>
            </a:r>
            <a:r>
              <a:rPr lang="en-AU" sz="2800" dirty="0">
                <a:latin typeface="Comic Sans MS" panose="030F0902030302020204" pitchFamily="66" charset="0"/>
                <a:ea typeface="Arial" panose="020B0604020202020204" pitchFamily="34" charset="0"/>
              </a:rPr>
              <a:t>Likewise, wives, be subject to your own husbands, so that even if some do not obey the word, they may be won without a word by the conduct of their wives, </a:t>
            </a:r>
            <a:r>
              <a:rPr lang="en-AU" sz="2800" b="1" baseline="30000" dirty="0">
                <a:latin typeface="Comic Sans MS" panose="030F0902030302020204" pitchFamily="66" charset="0"/>
                <a:ea typeface="Arial" panose="020B0604020202020204" pitchFamily="34" charset="0"/>
              </a:rPr>
              <a:t>2 </a:t>
            </a:r>
            <a:r>
              <a:rPr lang="en-AU" sz="2800" dirty="0">
                <a:latin typeface="Comic Sans MS" panose="030F0902030302020204" pitchFamily="66" charset="0"/>
                <a:ea typeface="Arial" panose="020B0604020202020204" pitchFamily="34" charset="0"/>
              </a:rPr>
              <a:t>when they see your respectful and pure conduct.</a:t>
            </a:r>
            <a:r>
              <a:rPr lang="en-AU" sz="2800" dirty="0">
                <a:latin typeface="Comic Sans MS" panose="030F0902030302020204" pitchFamily="66" charset="0"/>
              </a:rPr>
              <a:t> </a:t>
            </a:r>
            <a:endParaRPr lang="en-US" sz="2500" dirty="0">
              <a:latin typeface="Comic Sans MS" panose="030F0902030302020204" pitchFamily="66" charset="0"/>
            </a:endParaRPr>
          </a:p>
        </p:txBody>
      </p:sp>
      <p:sp>
        <p:nvSpPr>
          <p:cNvPr id="3" name="Rectangle 2">
            <a:extLst>
              <a:ext uri="{FF2B5EF4-FFF2-40B4-BE49-F238E27FC236}">
                <a16:creationId xmlns:a16="http://schemas.microsoft.com/office/drawing/2014/main" id="{08D0340B-BE11-C649-906A-7BB46F4A8E7F}"/>
              </a:ext>
            </a:extLst>
          </p:cNvPr>
          <p:cNvSpPr/>
          <p:nvPr/>
        </p:nvSpPr>
        <p:spPr>
          <a:xfrm>
            <a:off x="736639" y="2857500"/>
            <a:ext cx="7516236" cy="1815882"/>
          </a:xfrm>
          <a:prstGeom prst="rect">
            <a:avLst/>
          </a:prstGeom>
          <a:solidFill>
            <a:schemeClr val="bg1"/>
          </a:solidFill>
        </p:spPr>
        <p:txBody>
          <a:bodyPr wrap="square">
            <a:spAutoFit/>
          </a:bodyPr>
          <a:lstStyle/>
          <a:p>
            <a:r>
              <a:rPr lang="en-AU" sz="2800" b="1" baseline="30000" dirty="0">
                <a:latin typeface="Comic Sans MS" panose="030F0902030302020204" pitchFamily="66" charset="0"/>
                <a:ea typeface="Arial" panose="020B0604020202020204" pitchFamily="34" charset="0"/>
              </a:rPr>
              <a:t>5 </a:t>
            </a:r>
            <a:r>
              <a:rPr lang="en-AU" sz="2800" dirty="0">
                <a:latin typeface="Comic Sans MS" panose="030F0902030302020204" pitchFamily="66" charset="0"/>
                <a:ea typeface="Arial" panose="020B0604020202020204" pitchFamily="34" charset="0"/>
              </a:rPr>
              <a:t>For this is how the holy women who hoped in God used to adorn themselves, by submitting to their own husbands, </a:t>
            </a:r>
            <a:r>
              <a:rPr lang="en-AU" sz="2800" b="1" baseline="30000" dirty="0">
                <a:latin typeface="Comic Sans MS" panose="030F0902030302020204" pitchFamily="66" charset="0"/>
                <a:ea typeface="Arial" panose="020B0604020202020204" pitchFamily="34" charset="0"/>
              </a:rPr>
              <a:t>6 </a:t>
            </a:r>
            <a:r>
              <a:rPr lang="en-AU" sz="2800" dirty="0">
                <a:latin typeface="Comic Sans MS" panose="030F0902030302020204" pitchFamily="66" charset="0"/>
                <a:ea typeface="Arial" panose="020B0604020202020204" pitchFamily="34" charset="0"/>
              </a:rPr>
              <a:t>as Sarah obeyed Abraham, calling him lord. </a:t>
            </a:r>
            <a:endParaRPr lang="en-US" sz="2500" dirty="0">
              <a:latin typeface="Comic Sans MS" panose="030F0902030302020204" pitchFamily="66" charset="0"/>
            </a:endParaRPr>
          </a:p>
        </p:txBody>
      </p:sp>
    </p:spTree>
    <p:extLst>
      <p:ext uri="{BB962C8B-B14F-4D97-AF65-F5344CB8AC3E}">
        <p14:creationId xmlns:p14="http://schemas.microsoft.com/office/powerpoint/2010/main" val="120237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BDBE176-6796-9F4F-BE89-474D5AE561FA}"/>
              </a:ext>
            </a:extLst>
          </p:cNvPr>
          <p:cNvSpPr txBox="1"/>
          <p:nvPr/>
        </p:nvSpPr>
        <p:spPr>
          <a:xfrm>
            <a:off x="0" y="354232"/>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General principle for all Disciples of Jesus (men and Women) </a:t>
            </a:r>
            <a:r>
              <a:rPr lang="en-AU" sz="2000" b="1" dirty="0">
                <a:solidFill>
                  <a:schemeClr val="bg1"/>
                </a:solidFill>
                <a:latin typeface="Times New Roman" panose="02020603050405020304" pitchFamily="18" charset="0"/>
                <a:cs typeface="Times New Roman" panose="02020603050405020304" pitchFamily="18" charset="0"/>
              </a:rPr>
              <a:t>Submit to All</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Jesus is the copybook example.  We follow the example of Jesus – perfect submission</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A47397F-579E-584A-B5EC-459C3EB98907}"/>
              </a:ext>
            </a:extLst>
          </p:cNvPr>
          <p:cNvSpPr txBox="1"/>
          <p:nvPr/>
        </p:nvSpPr>
        <p:spPr>
          <a:xfrm>
            <a:off x="16270" y="14341"/>
            <a:ext cx="9094414"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Men and Women are Not the Same.  </a:t>
            </a:r>
            <a:r>
              <a:rPr lang="en-AU" sz="2200" dirty="0">
                <a:solidFill>
                  <a:schemeClr val="bg1"/>
                </a:solidFill>
                <a:latin typeface="Times New Roman" panose="02020603050405020304" pitchFamily="18" charset="0"/>
                <a:cs typeface="Times New Roman" panose="02020603050405020304" pitchFamily="18" charset="0"/>
              </a:rPr>
              <a:t>Wired differently;  Different physically</a:t>
            </a:r>
          </a:p>
        </p:txBody>
      </p:sp>
      <p:sp>
        <p:nvSpPr>
          <p:cNvPr id="16" name="Rectangle 15">
            <a:extLst>
              <a:ext uri="{FF2B5EF4-FFF2-40B4-BE49-F238E27FC236}">
                <a16:creationId xmlns:a16="http://schemas.microsoft.com/office/drawing/2014/main" id="{DFDE2642-3FBC-2443-B357-7B08DE09A41D}"/>
              </a:ext>
            </a:extLst>
          </p:cNvPr>
          <p:cNvSpPr/>
          <p:nvPr/>
        </p:nvSpPr>
        <p:spPr>
          <a:xfrm>
            <a:off x="683568" y="2002625"/>
            <a:ext cx="7980215" cy="1059264"/>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Batang" panose="02030600000101010101" pitchFamily="18" charset="-127"/>
              </a:rPr>
              <a:t> </a:t>
            </a:r>
            <a:r>
              <a:rPr lang="en-AU" b="1" dirty="0">
                <a:latin typeface="Comic Sans MS" panose="030F0902030302020204" pitchFamily="66" charset="0"/>
                <a:ea typeface="Arial" panose="020B0604020202020204" pitchFamily="34" charset="0"/>
              </a:rPr>
              <a:t>3 </a:t>
            </a:r>
            <a:r>
              <a:rPr lang="en-AU" dirty="0">
                <a:latin typeface="Comic Sans MS" panose="030F0902030302020204" pitchFamily="66" charset="0"/>
                <a:ea typeface="Arial" panose="020B0604020202020204" pitchFamily="34" charset="0"/>
              </a:rPr>
              <a:t>Likewise, wives, be subject to your own husbands, so that even if some do not obey the word, they may be </a:t>
            </a:r>
            <a:r>
              <a:rPr lang="en-AU" u="sng" dirty="0">
                <a:latin typeface="Comic Sans MS" panose="030F0902030302020204" pitchFamily="66" charset="0"/>
                <a:ea typeface="Arial" panose="020B0604020202020204" pitchFamily="34" charset="0"/>
              </a:rPr>
              <a:t>won without a word</a:t>
            </a:r>
            <a:r>
              <a:rPr lang="en-AU" dirty="0">
                <a:latin typeface="Comic Sans MS" panose="030F0902030302020204" pitchFamily="66" charset="0"/>
                <a:ea typeface="Arial" panose="020B0604020202020204" pitchFamily="34" charset="0"/>
              </a:rPr>
              <a:t> by the conduct of their wives, </a:t>
            </a:r>
            <a:r>
              <a:rPr lang="en-AU" b="1" baseline="30000" dirty="0">
                <a:latin typeface="Comic Sans MS" panose="030F0902030302020204" pitchFamily="66" charset="0"/>
                <a:ea typeface="Arial" panose="020B0604020202020204" pitchFamily="34" charset="0"/>
              </a:rPr>
              <a:t>2 </a:t>
            </a:r>
            <a:r>
              <a:rPr lang="en-AU" u="sng" dirty="0">
                <a:latin typeface="Comic Sans MS" panose="030F0902030302020204" pitchFamily="66" charset="0"/>
                <a:ea typeface="Arial" panose="020B0604020202020204" pitchFamily="34" charset="0"/>
              </a:rPr>
              <a:t>when they see your respectful and pure conduct</a:t>
            </a:r>
            <a:r>
              <a:rPr lang="en-AU" dirty="0">
                <a:latin typeface="Comic Sans MS" panose="030F0902030302020204" pitchFamily="66" charset="0"/>
                <a:ea typeface="Arial" panose="020B0604020202020204" pitchFamily="34" charset="0"/>
              </a:rPr>
              <a:t>.</a:t>
            </a:r>
            <a:r>
              <a:rPr lang="en-AU" dirty="0">
                <a:latin typeface="Comic Sans MS" panose="030F0902030302020204" pitchFamily="66" charset="0"/>
              </a:rPr>
              <a:t> </a:t>
            </a:r>
            <a:endParaRPr lang="en-US" sz="2000" dirty="0">
              <a:latin typeface="Comic Sans MS" panose="030F0902030302020204" pitchFamily="66" charset="0"/>
            </a:endParaRPr>
          </a:p>
        </p:txBody>
      </p:sp>
      <p:sp>
        <p:nvSpPr>
          <p:cNvPr id="19" name="TextBox 18">
            <a:extLst>
              <a:ext uri="{FF2B5EF4-FFF2-40B4-BE49-F238E27FC236}">
                <a16:creationId xmlns:a16="http://schemas.microsoft.com/office/drawing/2014/main" id="{A5FF79BE-E6E3-A64C-8E1E-E2E4C72D06EB}"/>
              </a:ext>
            </a:extLst>
          </p:cNvPr>
          <p:cNvSpPr txBox="1"/>
          <p:nvPr/>
        </p:nvSpPr>
        <p:spPr>
          <a:xfrm>
            <a:off x="0" y="3004796"/>
            <a:ext cx="9110684" cy="707886"/>
          </a:xfrm>
          <a:prstGeom prst="rect">
            <a:avLst/>
          </a:prstGeom>
          <a:noFill/>
          <a:ln>
            <a:noFill/>
          </a:ln>
        </p:spPr>
        <p:txBody>
          <a:bodyPr wrap="square" rtlCol="0">
            <a:spAutoFit/>
          </a:bodyPr>
          <a:lstStyle/>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Uncompromising in purity and loyalty to God (even if she has to disobey hubby)</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Being highly respectful to her husband (out of loyalty to God)</a:t>
            </a:r>
          </a:p>
        </p:txBody>
      </p:sp>
      <p:sp>
        <p:nvSpPr>
          <p:cNvPr id="11" name="TextBox 10">
            <a:extLst>
              <a:ext uri="{FF2B5EF4-FFF2-40B4-BE49-F238E27FC236}">
                <a16:creationId xmlns:a16="http://schemas.microsoft.com/office/drawing/2014/main" id="{BB549D96-9200-0841-AAF6-DB9EB3F2BD7C}"/>
              </a:ext>
            </a:extLst>
          </p:cNvPr>
          <p:cNvSpPr txBox="1"/>
          <p:nvPr/>
        </p:nvSpPr>
        <p:spPr>
          <a:xfrm>
            <a:off x="249334" y="1305228"/>
            <a:ext cx="8628286" cy="707886"/>
          </a:xfrm>
          <a:prstGeom prst="rect">
            <a:avLst/>
          </a:prstGeom>
          <a:no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to your husband, by being the very best wife that you can be</a:t>
            </a:r>
          </a:p>
          <a:p>
            <a:pPr algn="ctr"/>
            <a:r>
              <a:rPr lang="en-AU" sz="2000" i="1" dirty="0">
                <a:solidFill>
                  <a:schemeClr val="bg1"/>
                </a:solidFill>
                <a:latin typeface="Times New Roman" panose="02020603050405020304" pitchFamily="18" charset="0"/>
                <a:cs typeface="Times New Roman" panose="02020603050405020304" pitchFamily="18" charset="0"/>
              </a:rPr>
              <a:t>(even though your husband doesn’t deserve it)</a:t>
            </a:r>
          </a:p>
        </p:txBody>
      </p:sp>
      <p:sp>
        <p:nvSpPr>
          <p:cNvPr id="13" name="TextBox 12">
            <a:extLst>
              <a:ext uri="{FF2B5EF4-FFF2-40B4-BE49-F238E27FC236}">
                <a16:creationId xmlns:a16="http://schemas.microsoft.com/office/drawing/2014/main" id="{DDFE2993-CABC-A847-AD00-CAA6F4AA34D2}"/>
              </a:ext>
            </a:extLst>
          </p:cNvPr>
          <p:cNvSpPr txBox="1"/>
          <p:nvPr/>
        </p:nvSpPr>
        <p:spPr>
          <a:xfrm>
            <a:off x="6438" y="948405"/>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Wives whose husbands are not Christians (probably pagans &amp; against Christ)</a:t>
            </a:r>
            <a:endParaRPr lang="en-A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058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6" grpId="0" animBg="1"/>
      <p:bldP spid="19" grpId="0" uiExpand="1"/>
      <p:bldP spid="11" grpId="0" animBg="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BDBE176-6796-9F4F-BE89-474D5AE561FA}"/>
              </a:ext>
            </a:extLst>
          </p:cNvPr>
          <p:cNvSpPr txBox="1"/>
          <p:nvPr/>
        </p:nvSpPr>
        <p:spPr>
          <a:xfrm>
            <a:off x="0" y="354232"/>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General principle for all Disciples of Jesus (men and Women) </a:t>
            </a:r>
            <a:r>
              <a:rPr lang="en-AU" sz="2000" b="1" dirty="0">
                <a:solidFill>
                  <a:schemeClr val="bg1"/>
                </a:solidFill>
                <a:latin typeface="Times New Roman" panose="02020603050405020304" pitchFamily="18" charset="0"/>
                <a:cs typeface="Times New Roman" panose="02020603050405020304" pitchFamily="18" charset="0"/>
              </a:rPr>
              <a:t>Submit to All</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Jesus is the copybook example.  We follow the example of Jesus – perfect submission</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A47397F-579E-584A-B5EC-459C3EB98907}"/>
              </a:ext>
            </a:extLst>
          </p:cNvPr>
          <p:cNvSpPr txBox="1"/>
          <p:nvPr/>
        </p:nvSpPr>
        <p:spPr>
          <a:xfrm>
            <a:off x="16270" y="14341"/>
            <a:ext cx="9094414"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Men and Women are Not the Same.  </a:t>
            </a:r>
            <a:r>
              <a:rPr lang="en-AU" sz="2200" dirty="0">
                <a:solidFill>
                  <a:schemeClr val="bg1"/>
                </a:solidFill>
                <a:latin typeface="Times New Roman" panose="02020603050405020304" pitchFamily="18" charset="0"/>
                <a:cs typeface="Times New Roman" panose="02020603050405020304" pitchFamily="18" charset="0"/>
              </a:rPr>
              <a:t>Wired differently;  Different physically</a:t>
            </a:r>
          </a:p>
        </p:txBody>
      </p:sp>
      <p:sp>
        <p:nvSpPr>
          <p:cNvPr id="19" name="TextBox 18">
            <a:extLst>
              <a:ext uri="{FF2B5EF4-FFF2-40B4-BE49-F238E27FC236}">
                <a16:creationId xmlns:a16="http://schemas.microsoft.com/office/drawing/2014/main" id="{A5FF79BE-E6E3-A64C-8E1E-E2E4C72D06EB}"/>
              </a:ext>
            </a:extLst>
          </p:cNvPr>
          <p:cNvSpPr txBox="1"/>
          <p:nvPr/>
        </p:nvSpPr>
        <p:spPr>
          <a:xfrm>
            <a:off x="-36004" y="1966140"/>
            <a:ext cx="9110684" cy="707886"/>
          </a:xfrm>
          <a:prstGeom prst="rect">
            <a:avLst/>
          </a:prstGeom>
          <a:noFill/>
          <a:ln>
            <a:noFill/>
          </a:ln>
        </p:spPr>
        <p:txBody>
          <a:bodyPr wrap="square" rtlCol="0">
            <a:spAutoFit/>
          </a:bodyPr>
          <a:lstStyle/>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Uncompromising in purity and loyalty to God (even if she has to disobey hubby)</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Being highly respectful to her husband (out of loyalty to God)</a:t>
            </a:r>
          </a:p>
        </p:txBody>
      </p:sp>
      <p:sp>
        <p:nvSpPr>
          <p:cNvPr id="11" name="TextBox 10">
            <a:extLst>
              <a:ext uri="{FF2B5EF4-FFF2-40B4-BE49-F238E27FC236}">
                <a16:creationId xmlns:a16="http://schemas.microsoft.com/office/drawing/2014/main" id="{BB549D96-9200-0841-AAF6-DB9EB3F2BD7C}"/>
              </a:ext>
            </a:extLst>
          </p:cNvPr>
          <p:cNvSpPr txBox="1"/>
          <p:nvPr/>
        </p:nvSpPr>
        <p:spPr>
          <a:xfrm>
            <a:off x="249334" y="1305228"/>
            <a:ext cx="8628286" cy="707886"/>
          </a:xfrm>
          <a:prstGeom prst="rect">
            <a:avLst/>
          </a:prstGeom>
          <a:no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to your husband, by being the very best wife that you can be</a:t>
            </a:r>
          </a:p>
          <a:p>
            <a:pPr algn="ctr"/>
            <a:r>
              <a:rPr lang="en-AU" sz="2000" i="1" dirty="0">
                <a:solidFill>
                  <a:schemeClr val="bg1"/>
                </a:solidFill>
                <a:latin typeface="Times New Roman" panose="02020603050405020304" pitchFamily="18" charset="0"/>
                <a:cs typeface="Times New Roman" panose="02020603050405020304" pitchFamily="18" charset="0"/>
              </a:rPr>
              <a:t>(even though your husband doesn’t deserve it)</a:t>
            </a:r>
          </a:p>
        </p:txBody>
      </p:sp>
      <p:sp>
        <p:nvSpPr>
          <p:cNvPr id="13" name="TextBox 12">
            <a:extLst>
              <a:ext uri="{FF2B5EF4-FFF2-40B4-BE49-F238E27FC236}">
                <a16:creationId xmlns:a16="http://schemas.microsoft.com/office/drawing/2014/main" id="{DDFE2993-CABC-A847-AD00-CAA6F4AA34D2}"/>
              </a:ext>
            </a:extLst>
          </p:cNvPr>
          <p:cNvSpPr txBox="1"/>
          <p:nvPr/>
        </p:nvSpPr>
        <p:spPr>
          <a:xfrm>
            <a:off x="6438" y="948405"/>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Wives whose husbands are not Christians (probably pagans &amp; against Christ)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EF0F080-78DA-DA45-9DFF-7634D9041368}"/>
              </a:ext>
            </a:extLst>
          </p:cNvPr>
          <p:cNvSpPr txBox="1"/>
          <p:nvPr/>
        </p:nvSpPr>
        <p:spPr>
          <a:xfrm>
            <a:off x="-26171" y="2589718"/>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Peter speaks against the objectifying of women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Gentleness and a quiet spirit is what’s precious to God – not external beauty</a:t>
            </a:r>
          </a:p>
        </p:txBody>
      </p:sp>
      <p:sp>
        <p:nvSpPr>
          <p:cNvPr id="21" name="Rectangle 20">
            <a:extLst>
              <a:ext uri="{FF2B5EF4-FFF2-40B4-BE49-F238E27FC236}">
                <a16:creationId xmlns:a16="http://schemas.microsoft.com/office/drawing/2014/main" id="{32BE40D4-31F0-2F4A-A746-0E2FC1236438}"/>
              </a:ext>
            </a:extLst>
          </p:cNvPr>
          <p:cNvSpPr/>
          <p:nvPr/>
        </p:nvSpPr>
        <p:spPr>
          <a:xfrm>
            <a:off x="647564" y="3388782"/>
            <a:ext cx="7848872" cy="1377813"/>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3 </a:t>
            </a:r>
            <a:r>
              <a:rPr lang="en-AU" dirty="0">
                <a:latin typeface="Comic Sans MS" panose="030F0902030302020204" pitchFamily="66" charset="0"/>
                <a:ea typeface="Arial" panose="020B0604020202020204" pitchFamily="34" charset="0"/>
              </a:rPr>
              <a:t>Do not let your adorning be external — the braiding of hair and the putting on of gold jewellery, or the clothing you wear —  </a:t>
            </a:r>
            <a:r>
              <a:rPr lang="en-AU" b="1" baseline="30000" dirty="0">
                <a:latin typeface="Comic Sans MS" panose="030F0902030302020204" pitchFamily="66" charset="0"/>
                <a:ea typeface="Arial" panose="020B0604020202020204" pitchFamily="34" charset="0"/>
              </a:rPr>
              <a:t>4 </a:t>
            </a:r>
            <a:r>
              <a:rPr lang="en-AU" dirty="0">
                <a:latin typeface="Comic Sans MS" panose="030F0902030302020204" pitchFamily="66" charset="0"/>
                <a:ea typeface="Arial" panose="020B0604020202020204" pitchFamily="34" charset="0"/>
              </a:rPr>
              <a:t>but let your adorning be the hidden person of the heart with the imperishable beauty of a gentle and quiet spirit, which in God’s sight is very precious. </a:t>
            </a:r>
            <a:endParaRPr lang="en-US" sz="2000" dirty="0">
              <a:latin typeface="Comic Sans MS" panose="030F0902030302020204" pitchFamily="66" charset="0"/>
            </a:endParaRPr>
          </a:p>
        </p:txBody>
      </p:sp>
    </p:spTree>
    <p:extLst>
      <p:ext uri="{BB962C8B-B14F-4D97-AF65-F5344CB8AC3E}">
        <p14:creationId xmlns:p14="http://schemas.microsoft.com/office/powerpoint/2010/main" val="3449975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BDBE176-6796-9F4F-BE89-474D5AE561FA}"/>
              </a:ext>
            </a:extLst>
          </p:cNvPr>
          <p:cNvSpPr txBox="1"/>
          <p:nvPr/>
        </p:nvSpPr>
        <p:spPr>
          <a:xfrm>
            <a:off x="0" y="354232"/>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General principle for all Disciples of Jesus (men and Women) </a:t>
            </a:r>
            <a:r>
              <a:rPr lang="en-AU" sz="2000" b="1" dirty="0">
                <a:solidFill>
                  <a:schemeClr val="bg1"/>
                </a:solidFill>
                <a:latin typeface="Times New Roman" panose="02020603050405020304" pitchFamily="18" charset="0"/>
                <a:cs typeface="Times New Roman" panose="02020603050405020304" pitchFamily="18" charset="0"/>
              </a:rPr>
              <a:t>Submit to All</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Jesus is the copybook example.  We follow the example of Jesus – perfect submission</a:t>
            </a:r>
            <a:endParaRPr lang="en-AU" sz="2000" b="1"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A47397F-579E-584A-B5EC-459C3EB98907}"/>
              </a:ext>
            </a:extLst>
          </p:cNvPr>
          <p:cNvSpPr txBox="1"/>
          <p:nvPr/>
        </p:nvSpPr>
        <p:spPr>
          <a:xfrm>
            <a:off x="16270" y="14341"/>
            <a:ext cx="9094414"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Men and Women are Not the Same.  </a:t>
            </a:r>
            <a:r>
              <a:rPr lang="en-AU" sz="2200" dirty="0">
                <a:solidFill>
                  <a:schemeClr val="bg1"/>
                </a:solidFill>
                <a:latin typeface="Times New Roman" panose="02020603050405020304" pitchFamily="18" charset="0"/>
                <a:cs typeface="Times New Roman" panose="02020603050405020304" pitchFamily="18" charset="0"/>
              </a:rPr>
              <a:t>Wired differently;  Different physically</a:t>
            </a:r>
          </a:p>
        </p:txBody>
      </p:sp>
      <p:sp>
        <p:nvSpPr>
          <p:cNvPr id="19" name="TextBox 18">
            <a:extLst>
              <a:ext uri="{FF2B5EF4-FFF2-40B4-BE49-F238E27FC236}">
                <a16:creationId xmlns:a16="http://schemas.microsoft.com/office/drawing/2014/main" id="{A5FF79BE-E6E3-A64C-8E1E-E2E4C72D06EB}"/>
              </a:ext>
            </a:extLst>
          </p:cNvPr>
          <p:cNvSpPr txBox="1"/>
          <p:nvPr/>
        </p:nvSpPr>
        <p:spPr>
          <a:xfrm>
            <a:off x="-36004" y="1966140"/>
            <a:ext cx="9110684" cy="707886"/>
          </a:xfrm>
          <a:prstGeom prst="rect">
            <a:avLst/>
          </a:prstGeom>
          <a:noFill/>
          <a:ln>
            <a:noFill/>
          </a:ln>
        </p:spPr>
        <p:txBody>
          <a:bodyPr wrap="square" rtlCol="0">
            <a:spAutoFit/>
          </a:bodyPr>
          <a:lstStyle/>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Uncompromising in purity and loyalty to God (even if she has to disobey hubby)</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Being highly respectful to her husband (out of loyalty to God)</a:t>
            </a:r>
          </a:p>
        </p:txBody>
      </p:sp>
      <p:sp>
        <p:nvSpPr>
          <p:cNvPr id="11" name="TextBox 10">
            <a:extLst>
              <a:ext uri="{FF2B5EF4-FFF2-40B4-BE49-F238E27FC236}">
                <a16:creationId xmlns:a16="http://schemas.microsoft.com/office/drawing/2014/main" id="{BB549D96-9200-0841-AAF6-DB9EB3F2BD7C}"/>
              </a:ext>
            </a:extLst>
          </p:cNvPr>
          <p:cNvSpPr txBox="1"/>
          <p:nvPr/>
        </p:nvSpPr>
        <p:spPr>
          <a:xfrm>
            <a:off x="249334" y="1305228"/>
            <a:ext cx="8628286" cy="707886"/>
          </a:xfrm>
          <a:prstGeom prst="rect">
            <a:avLst/>
          </a:prstGeom>
          <a:no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to your husband, by being the very best wife that you can be</a:t>
            </a:r>
          </a:p>
          <a:p>
            <a:pPr algn="ctr"/>
            <a:r>
              <a:rPr lang="en-AU" sz="2000" i="1" dirty="0">
                <a:solidFill>
                  <a:schemeClr val="bg1"/>
                </a:solidFill>
                <a:latin typeface="Times New Roman" panose="02020603050405020304" pitchFamily="18" charset="0"/>
                <a:cs typeface="Times New Roman" panose="02020603050405020304" pitchFamily="18" charset="0"/>
              </a:rPr>
              <a:t>(even though your husband doesn’t deserve it)</a:t>
            </a:r>
          </a:p>
        </p:txBody>
      </p:sp>
      <p:sp>
        <p:nvSpPr>
          <p:cNvPr id="13" name="TextBox 12">
            <a:extLst>
              <a:ext uri="{FF2B5EF4-FFF2-40B4-BE49-F238E27FC236}">
                <a16:creationId xmlns:a16="http://schemas.microsoft.com/office/drawing/2014/main" id="{DDFE2993-CABC-A847-AD00-CAA6F4AA34D2}"/>
              </a:ext>
            </a:extLst>
          </p:cNvPr>
          <p:cNvSpPr txBox="1"/>
          <p:nvPr/>
        </p:nvSpPr>
        <p:spPr>
          <a:xfrm>
            <a:off x="6438" y="948405"/>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Wives whose husbands are not Christians (probably pagans &amp; against Christ)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EF0F080-78DA-DA45-9DFF-7634D9041368}"/>
              </a:ext>
            </a:extLst>
          </p:cNvPr>
          <p:cNvSpPr txBox="1"/>
          <p:nvPr/>
        </p:nvSpPr>
        <p:spPr>
          <a:xfrm>
            <a:off x="-26171" y="2589718"/>
            <a:ext cx="9095831"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Peter speaks against the objectifying of women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Gentleness and a quiet spirit is what’s precious to God – not external beauty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e.g. Godly women of the Bible – submitted to their husbands – followed as leader</a:t>
            </a:r>
          </a:p>
        </p:txBody>
      </p:sp>
      <p:sp>
        <p:nvSpPr>
          <p:cNvPr id="21" name="Rectangle 20">
            <a:extLst>
              <a:ext uri="{FF2B5EF4-FFF2-40B4-BE49-F238E27FC236}">
                <a16:creationId xmlns:a16="http://schemas.microsoft.com/office/drawing/2014/main" id="{32BE40D4-31F0-2F4A-A746-0E2FC1236438}"/>
              </a:ext>
            </a:extLst>
          </p:cNvPr>
          <p:cNvSpPr/>
          <p:nvPr/>
        </p:nvSpPr>
        <p:spPr>
          <a:xfrm>
            <a:off x="0" y="3699327"/>
            <a:ext cx="9137562" cy="1059264"/>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Arial" panose="020B0604020202020204" pitchFamily="34" charset="0"/>
              </a:rPr>
              <a:t> </a:t>
            </a:r>
            <a:r>
              <a:rPr lang="en-AU" b="1" baseline="30000" dirty="0">
                <a:latin typeface="Comic Sans MS" panose="030F0902030302020204" pitchFamily="66" charset="0"/>
                <a:ea typeface="Arial" panose="020B0604020202020204" pitchFamily="34" charset="0"/>
              </a:rPr>
              <a:t>5 </a:t>
            </a:r>
            <a:r>
              <a:rPr lang="en-AU" dirty="0">
                <a:latin typeface="Comic Sans MS" panose="030F0902030302020204" pitchFamily="66" charset="0"/>
                <a:ea typeface="Arial" panose="020B0604020202020204" pitchFamily="34" charset="0"/>
              </a:rPr>
              <a:t>For this is how the holy women who hoped in God used to adorn themselves, by submitting to their own husbands, </a:t>
            </a:r>
            <a:r>
              <a:rPr lang="en-AU" b="1" baseline="30000" dirty="0">
                <a:latin typeface="Comic Sans MS" panose="030F0902030302020204" pitchFamily="66" charset="0"/>
                <a:ea typeface="Arial" panose="020B0604020202020204" pitchFamily="34" charset="0"/>
              </a:rPr>
              <a:t>6 </a:t>
            </a:r>
            <a:r>
              <a:rPr lang="en-AU" dirty="0">
                <a:latin typeface="Comic Sans MS" panose="030F0902030302020204" pitchFamily="66" charset="0"/>
                <a:ea typeface="Arial" panose="020B0604020202020204" pitchFamily="34" charset="0"/>
              </a:rPr>
              <a:t>as Sarah obeyed Abraham, calling him lord.  And you are her children, if you do good and do not fear anything that is frightening. </a:t>
            </a:r>
            <a:endParaRPr lang="en-US" sz="2000" dirty="0">
              <a:latin typeface="Comic Sans MS" panose="030F0902030302020204" pitchFamily="66" charset="0"/>
            </a:endParaRPr>
          </a:p>
        </p:txBody>
      </p:sp>
    </p:spTree>
    <p:extLst>
      <p:ext uri="{BB962C8B-B14F-4D97-AF65-F5344CB8AC3E}">
        <p14:creationId xmlns:p14="http://schemas.microsoft.com/office/powerpoint/2010/main" val="1608394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6BDBE176-6796-9F4F-BE89-474D5AE561FA}"/>
              </a:ext>
            </a:extLst>
          </p:cNvPr>
          <p:cNvSpPr txBox="1"/>
          <p:nvPr/>
        </p:nvSpPr>
        <p:spPr>
          <a:xfrm>
            <a:off x="0" y="354232"/>
            <a:ext cx="9095831"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General principle for all Disciples of Jesus (men and Women) </a:t>
            </a:r>
            <a:r>
              <a:rPr lang="en-AU" sz="2000" b="1" dirty="0">
                <a:solidFill>
                  <a:schemeClr val="bg1"/>
                </a:solidFill>
                <a:latin typeface="Times New Roman" panose="02020603050405020304" pitchFamily="18" charset="0"/>
                <a:cs typeface="Times New Roman" panose="02020603050405020304" pitchFamily="18" charset="0"/>
              </a:rPr>
              <a:t>Submit to All</a:t>
            </a:r>
          </a:p>
        </p:txBody>
      </p:sp>
      <p:sp>
        <p:nvSpPr>
          <p:cNvPr id="15" name="TextBox 14">
            <a:extLst>
              <a:ext uri="{FF2B5EF4-FFF2-40B4-BE49-F238E27FC236}">
                <a16:creationId xmlns:a16="http://schemas.microsoft.com/office/drawing/2014/main" id="{7A47397F-579E-584A-B5EC-459C3EB98907}"/>
              </a:ext>
            </a:extLst>
          </p:cNvPr>
          <p:cNvSpPr txBox="1"/>
          <p:nvPr/>
        </p:nvSpPr>
        <p:spPr>
          <a:xfrm>
            <a:off x="16270" y="14341"/>
            <a:ext cx="9094414" cy="461665"/>
          </a:xfrm>
          <a:prstGeom prst="rect">
            <a:avLst/>
          </a:prstGeom>
          <a:noFill/>
          <a:ln>
            <a:noFill/>
          </a:ln>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Men and Women are Not the Same.  </a:t>
            </a:r>
            <a:r>
              <a:rPr lang="en-AU" sz="2200" dirty="0">
                <a:solidFill>
                  <a:schemeClr val="bg1"/>
                </a:solidFill>
                <a:latin typeface="Times New Roman" panose="02020603050405020304" pitchFamily="18" charset="0"/>
                <a:cs typeface="Times New Roman" panose="02020603050405020304" pitchFamily="18" charset="0"/>
              </a:rPr>
              <a:t>Wired differently;  Different physically</a:t>
            </a:r>
          </a:p>
        </p:txBody>
      </p:sp>
      <p:sp>
        <p:nvSpPr>
          <p:cNvPr id="19" name="TextBox 18">
            <a:extLst>
              <a:ext uri="{FF2B5EF4-FFF2-40B4-BE49-F238E27FC236}">
                <a16:creationId xmlns:a16="http://schemas.microsoft.com/office/drawing/2014/main" id="{A5FF79BE-E6E3-A64C-8E1E-E2E4C72D06EB}"/>
              </a:ext>
            </a:extLst>
          </p:cNvPr>
          <p:cNvSpPr txBox="1"/>
          <p:nvPr/>
        </p:nvSpPr>
        <p:spPr>
          <a:xfrm>
            <a:off x="7144" y="1633577"/>
            <a:ext cx="9110684" cy="707886"/>
          </a:xfrm>
          <a:prstGeom prst="rect">
            <a:avLst/>
          </a:prstGeom>
          <a:noFill/>
          <a:ln>
            <a:noFill/>
          </a:ln>
        </p:spPr>
        <p:txBody>
          <a:bodyPr wrap="square" rtlCol="0">
            <a:spAutoFit/>
          </a:bodyPr>
          <a:lstStyle/>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Uncompromising in purity and loyalty to God (even if she has to disobey hubby)</a:t>
            </a:r>
          </a:p>
          <a:p>
            <a:pPr marL="457200" indent="-457200">
              <a:buFont typeface="+mj-lt"/>
              <a:buAutoNum type="arabicPeriod"/>
            </a:pPr>
            <a:r>
              <a:rPr lang="en-AU" sz="2000" dirty="0">
                <a:solidFill>
                  <a:schemeClr val="bg1"/>
                </a:solidFill>
                <a:latin typeface="Times New Roman" panose="02020603050405020304" pitchFamily="18" charset="0"/>
                <a:cs typeface="Times New Roman" panose="02020603050405020304" pitchFamily="18" charset="0"/>
              </a:rPr>
              <a:t>Being highly respectful to her husband (out of loyalty to God)</a:t>
            </a:r>
          </a:p>
        </p:txBody>
      </p:sp>
      <p:sp>
        <p:nvSpPr>
          <p:cNvPr id="11" name="TextBox 10">
            <a:extLst>
              <a:ext uri="{FF2B5EF4-FFF2-40B4-BE49-F238E27FC236}">
                <a16:creationId xmlns:a16="http://schemas.microsoft.com/office/drawing/2014/main" id="{BB549D96-9200-0841-AAF6-DB9EB3F2BD7C}"/>
              </a:ext>
            </a:extLst>
          </p:cNvPr>
          <p:cNvSpPr txBox="1"/>
          <p:nvPr/>
        </p:nvSpPr>
        <p:spPr>
          <a:xfrm>
            <a:off x="292482" y="972665"/>
            <a:ext cx="8628286" cy="707886"/>
          </a:xfrm>
          <a:prstGeom prst="rect">
            <a:avLst/>
          </a:prstGeom>
          <a:no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to your husband, by being the very best wife that you can be</a:t>
            </a:r>
          </a:p>
          <a:p>
            <a:pPr algn="ctr"/>
            <a:r>
              <a:rPr lang="en-AU" sz="2000" i="1" dirty="0">
                <a:solidFill>
                  <a:schemeClr val="bg1"/>
                </a:solidFill>
                <a:latin typeface="Times New Roman" panose="02020603050405020304" pitchFamily="18" charset="0"/>
                <a:cs typeface="Times New Roman" panose="02020603050405020304" pitchFamily="18" charset="0"/>
              </a:rPr>
              <a:t>(even though your husband doesn’t deserve it)</a:t>
            </a:r>
          </a:p>
        </p:txBody>
      </p:sp>
      <p:sp>
        <p:nvSpPr>
          <p:cNvPr id="13" name="TextBox 12">
            <a:extLst>
              <a:ext uri="{FF2B5EF4-FFF2-40B4-BE49-F238E27FC236}">
                <a16:creationId xmlns:a16="http://schemas.microsoft.com/office/drawing/2014/main" id="{DDFE2993-CABC-A847-AD00-CAA6F4AA34D2}"/>
              </a:ext>
            </a:extLst>
          </p:cNvPr>
          <p:cNvSpPr txBox="1"/>
          <p:nvPr/>
        </p:nvSpPr>
        <p:spPr>
          <a:xfrm>
            <a:off x="49586" y="615842"/>
            <a:ext cx="909441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Wives whose husbands are not Christians (probably pagans &amp; against Christ)</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4EF0F080-78DA-DA45-9DFF-7634D9041368}"/>
              </a:ext>
            </a:extLst>
          </p:cNvPr>
          <p:cNvSpPr txBox="1"/>
          <p:nvPr/>
        </p:nvSpPr>
        <p:spPr>
          <a:xfrm>
            <a:off x="16977" y="2257155"/>
            <a:ext cx="9095831"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Peter speaks against the objectifying of women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Gentleness and a quiet spirit is what’s precious to God – not external beauty</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e.g. Godly women of the Bible – submitted to their husbands – followed as leader</a:t>
            </a:r>
          </a:p>
        </p:txBody>
      </p:sp>
      <p:sp>
        <p:nvSpPr>
          <p:cNvPr id="21" name="Rectangle 20">
            <a:extLst>
              <a:ext uri="{FF2B5EF4-FFF2-40B4-BE49-F238E27FC236}">
                <a16:creationId xmlns:a16="http://schemas.microsoft.com/office/drawing/2014/main" id="{32BE40D4-31F0-2F4A-A746-0E2FC1236438}"/>
              </a:ext>
            </a:extLst>
          </p:cNvPr>
          <p:cNvSpPr/>
          <p:nvPr/>
        </p:nvSpPr>
        <p:spPr>
          <a:xfrm>
            <a:off x="16270" y="3502864"/>
            <a:ext cx="8660186" cy="992131"/>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Arial" panose="020B0604020202020204" pitchFamily="34" charset="0"/>
              </a:rPr>
              <a:t> </a:t>
            </a:r>
            <a:r>
              <a:rPr lang="en-AU" sz="1700" b="1" baseline="30000" dirty="0">
                <a:latin typeface="Comic Sans MS" panose="030F0902030302020204" pitchFamily="66" charset="0"/>
                <a:ea typeface="Arial" panose="020B0604020202020204" pitchFamily="34" charset="0"/>
              </a:rPr>
              <a:t>7 </a:t>
            </a:r>
            <a:r>
              <a:rPr lang="en-AU" sz="1700" dirty="0">
                <a:latin typeface="Comic Sans MS" panose="030F0902030302020204" pitchFamily="66" charset="0"/>
                <a:ea typeface="Arial" panose="020B0604020202020204" pitchFamily="34" charset="0"/>
              </a:rPr>
              <a:t>Likewise, husbands, live with your wives in an</a:t>
            </a:r>
          </a:p>
          <a:p>
            <a:pPr>
              <a:lnSpc>
                <a:spcPct val="115000"/>
              </a:lnSpc>
              <a:spcAft>
                <a:spcPts val="0"/>
              </a:spcAft>
            </a:pPr>
            <a:r>
              <a:rPr lang="en-AU" sz="1700" dirty="0">
                <a:latin typeface="Comic Sans MS" panose="030F0902030302020204" pitchFamily="66" charset="0"/>
                <a:ea typeface="Arial" panose="020B0604020202020204" pitchFamily="34" charset="0"/>
              </a:rPr>
              <a:t>understanding way, showing honour to the woman as the weaker vessel, since they are heirs with you of the grace of life, so that your prayers may not be hindered.</a:t>
            </a:r>
            <a:r>
              <a:rPr lang="en-AU" sz="1700" dirty="0">
                <a:latin typeface="Comic Sans MS" panose="030F0902030302020204" pitchFamily="66" charset="0"/>
              </a:rPr>
              <a:t> </a:t>
            </a:r>
            <a:endParaRPr lang="en-US" sz="1700" dirty="0">
              <a:latin typeface="Comic Sans MS" panose="030F0902030302020204" pitchFamily="66" charset="0"/>
            </a:endParaRPr>
          </a:p>
        </p:txBody>
      </p:sp>
      <p:sp>
        <p:nvSpPr>
          <p:cNvPr id="9" name="TextBox 8">
            <a:extLst>
              <a:ext uri="{FF2B5EF4-FFF2-40B4-BE49-F238E27FC236}">
                <a16:creationId xmlns:a16="http://schemas.microsoft.com/office/drawing/2014/main" id="{BA2CE2F3-9FD1-104A-ABB7-738BCBF59FF1}"/>
              </a:ext>
            </a:extLst>
          </p:cNvPr>
          <p:cNvSpPr txBox="1"/>
          <p:nvPr/>
        </p:nvSpPr>
        <p:spPr>
          <a:xfrm>
            <a:off x="59417" y="3162397"/>
            <a:ext cx="9064917"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To: Husbands who are Christians</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E91928B0-AFCF-B14B-8842-D0A58FC3AB7C}"/>
              </a:ext>
            </a:extLst>
          </p:cNvPr>
          <p:cNvSpPr txBox="1"/>
          <p:nvPr/>
        </p:nvSpPr>
        <p:spPr>
          <a:xfrm>
            <a:off x="4860032" y="3188510"/>
            <a:ext cx="3472774" cy="707886"/>
          </a:xfrm>
          <a:prstGeom prst="rect">
            <a:avLst/>
          </a:prstGeom>
          <a:solidFill>
            <a:schemeClr val="tx1"/>
          </a:solidFill>
          <a:ln w="19050">
            <a:solidFill>
              <a:schemeClr val="bg1"/>
            </a:solidFill>
          </a:ln>
        </p:spPr>
        <p:txBody>
          <a:bodyPr wrap="square" rtlCol="0">
            <a:spAutoFit/>
          </a:bodyPr>
          <a:lstStyle/>
          <a:p>
            <a:pPr algn="ctr"/>
            <a:r>
              <a:rPr lang="en-AU" sz="2000" i="1" dirty="0">
                <a:solidFill>
                  <a:schemeClr val="bg1"/>
                </a:solidFill>
                <a:latin typeface="Times New Roman" panose="02020603050405020304" pitchFamily="18" charset="0"/>
                <a:cs typeface="Times New Roman" panose="02020603050405020304" pitchFamily="18" charset="0"/>
              </a:rPr>
              <a:t>Be a witness for Jesus by being the best husband you can be</a:t>
            </a:r>
          </a:p>
        </p:txBody>
      </p:sp>
      <p:sp>
        <p:nvSpPr>
          <p:cNvPr id="14" name="TextBox 13">
            <a:extLst>
              <a:ext uri="{FF2B5EF4-FFF2-40B4-BE49-F238E27FC236}">
                <a16:creationId xmlns:a16="http://schemas.microsoft.com/office/drawing/2014/main" id="{7EB1D755-7FB6-BD4C-B945-C537C269C7DA}"/>
              </a:ext>
            </a:extLst>
          </p:cNvPr>
          <p:cNvSpPr txBox="1"/>
          <p:nvPr/>
        </p:nvSpPr>
        <p:spPr>
          <a:xfrm>
            <a:off x="9832" y="4483781"/>
            <a:ext cx="9095831"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Like the example of Jesus, and like the submission of wives (out of fear of God)....</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Husbands to be considerate;  understanding;  knowing their wife;  honour her.</a:t>
            </a:r>
          </a:p>
        </p:txBody>
      </p:sp>
    </p:spTree>
    <p:extLst>
      <p:ext uri="{BB962C8B-B14F-4D97-AF65-F5344CB8AC3E}">
        <p14:creationId xmlns:p14="http://schemas.microsoft.com/office/powerpoint/2010/main" val="147439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B56162C-E494-354D-9931-5FBDF2E0A75C}"/>
              </a:ext>
            </a:extLst>
          </p:cNvPr>
          <p:cNvSpPr/>
          <p:nvPr/>
        </p:nvSpPr>
        <p:spPr>
          <a:xfrm>
            <a:off x="0" y="49188"/>
            <a:ext cx="9144000" cy="5509200"/>
          </a:xfrm>
          <a:prstGeom prst="rect">
            <a:avLst/>
          </a:prstGeom>
          <a:solidFill>
            <a:schemeClr val="bg1"/>
          </a:solidFill>
        </p:spPr>
        <p:txBody>
          <a:bodyPr wrap="square">
            <a:spAutoFit/>
          </a:bodyPr>
          <a:lstStyle/>
          <a:p>
            <a:r>
              <a:rPr lang="en-AU" sz="2200" dirty="0">
                <a:latin typeface="Times New Roman" panose="02020603050405020304" pitchFamily="18" charset="0"/>
                <a:ea typeface="Times New Roman" panose="02020603050405020304" pitchFamily="18" charset="0"/>
              </a:rPr>
              <a:t>John 13: (ESV)   </a:t>
            </a:r>
            <a:r>
              <a:rPr lang="en-AU" sz="2200" b="1" baseline="30000" dirty="0">
                <a:latin typeface="Comic Sans MS" panose="030F0902030302020204" pitchFamily="66" charset="0"/>
                <a:ea typeface="Times New Roman" panose="02020603050405020304" pitchFamily="18" charset="0"/>
              </a:rPr>
              <a:t>3 </a:t>
            </a:r>
            <a:r>
              <a:rPr lang="en-AU" sz="2200" dirty="0">
                <a:latin typeface="Comic Sans MS" panose="030F0902030302020204" pitchFamily="66" charset="0"/>
                <a:ea typeface="Times New Roman" panose="02020603050405020304" pitchFamily="18" charset="0"/>
              </a:rPr>
              <a:t>Jesus, knowing that the Father had given all things into his hands, and that he had come from God and was going back to God, </a:t>
            </a:r>
            <a:r>
              <a:rPr lang="en-AU" sz="2200" b="1" baseline="30000" dirty="0">
                <a:latin typeface="Comic Sans MS" panose="030F0902030302020204" pitchFamily="66" charset="0"/>
                <a:ea typeface="Times New Roman" panose="02020603050405020304" pitchFamily="18" charset="0"/>
              </a:rPr>
              <a:t>4 </a:t>
            </a:r>
            <a:r>
              <a:rPr lang="en-AU" sz="2200" dirty="0">
                <a:latin typeface="Comic Sans MS" panose="030F0902030302020204" pitchFamily="66" charset="0"/>
                <a:ea typeface="Times New Roman" panose="02020603050405020304" pitchFamily="18" charset="0"/>
              </a:rPr>
              <a:t>rose from supper.  He laid aside his outer garments, and taking a towel, tied it around his waist.  </a:t>
            </a:r>
            <a:r>
              <a:rPr lang="en-AU" sz="2200" b="1" baseline="30000" dirty="0">
                <a:latin typeface="Comic Sans MS" panose="030F0902030302020204" pitchFamily="66" charset="0"/>
                <a:ea typeface="Times New Roman" panose="02020603050405020304" pitchFamily="18" charset="0"/>
              </a:rPr>
              <a:t>5 </a:t>
            </a:r>
            <a:r>
              <a:rPr lang="en-AU" sz="2200" dirty="0">
                <a:latin typeface="Comic Sans MS" panose="030F0902030302020204" pitchFamily="66" charset="0"/>
                <a:ea typeface="Times New Roman" panose="02020603050405020304" pitchFamily="18" charset="0"/>
              </a:rPr>
              <a:t>Then he poured water into a basin and began to wash the disciples’ feet and to wipe them with the towel that was wrapped around him.</a:t>
            </a:r>
            <a:endParaRPr lang="en-AU" sz="2200" dirty="0">
              <a:latin typeface="Times New Roman" panose="02020603050405020304" pitchFamily="18" charset="0"/>
              <a:ea typeface="Times New Roman" panose="02020603050405020304" pitchFamily="18" charset="0"/>
            </a:endParaRPr>
          </a:p>
          <a:p>
            <a:r>
              <a:rPr lang="en-AU" sz="2200" b="1" baseline="30000" dirty="0">
                <a:latin typeface="Comic Sans MS" panose="030F0902030302020204" pitchFamily="66" charset="0"/>
                <a:ea typeface="Times New Roman" panose="02020603050405020304" pitchFamily="18" charset="0"/>
              </a:rPr>
              <a:t> </a:t>
            </a:r>
            <a:r>
              <a:rPr lang="en-AU" sz="2200" dirty="0">
                <a:latin typeface="Times New Roman" panose="02020603050405020304" pitchFamily="18" charset="0"/>
                <a:ea typeface="Times New Roman" panose="02020603050405020304" pitchFamily="18" charset="0"/>
              </a:rPr>
              <a:t>………</a:t>
            </a:r>
          </a:p>
          <a:p>
            <a:r>
              <a:rPr lang="en-AU" sz="2200" b="1" baseline="30000" dirty="0">
                <a:latin typeface="Comic Sans MS" panose="030F0902030302020204" pitchFamily="66" charset="0"/>
                <a:ea typeface="Times New Roman" panose="02020603050405020304" pitchFamily="18" charset="0"/>
              </a:rPr>
              <a:t>12 </a:t>
            </a:r>
            <a:r>
              <a:rPr lang="en-AU" sz="2200" dirty="0">
                <a:latin typeface="Comic Sans MS" panose="030F0902030302020204" pitchFamily="66" charset="0"/>
                <a:ea typeface="Times New Roman" panose="02020603050405020304" pitchFamily="18" charset="0"/>
              </a:rPr>
              <a:t>When he had washed their feet and put on his outer garments and resumed his place, he said to them, </a:t>
            </a:r>
            <a:r>
              <a:rPr lang="en-AU" sz="2200" dirty="0">
                <a:solidFill>
                  <a:srgbClr val="FF0000"/>
                </a:solidFill>
                <a:latin typeface="Comic Sans MS" panose="030F0902030302020204" pitchFamily="66" charset="0"/>
                <a:ea typeface="Times New Roman" panose="02020603050405020304" pitchFamily="18" charset="0"/>
              </a:rPr>
              <a:t>“Do you understand what I have done to you?</a:t>
            </a:r>
            <a:r>
              <a:rPr lang="en-AU" sz="2200" dirty="0">
                <a:latin typeface="Comic Sans MS" panose="030F0902030302020204" pitchFamily="66" charset="0"/>
                <a:ea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rPr>
              <a:t>13 </a:t>
            </a:r>
            <a:r>
              <a:rPr lang="en-AU" sz="2200" dirty="0">
                <a:solidFill>
                  <a:srgbClr val="FF0000"/>
                </a:solidFill>
                <a:latin typeface="Comic Sans MS" panose="030F0902030302020204" pitchFamily="66" charset="0"/>
                <a:ea typeface="Times New Roman" panose="02020603050405020304" pitchFamily="18" charset="0"/>
              </a:rPr>
              <a:t>You call me Teacher and </a:t>
            </a:r>
            <a:r>
              <a:rPr lang="en-AU" sz="2200" u="sng" dirty="0">
                <a:solidFill>
                  <a:srgbClr val="FF0000"/>
                </a:solidFill>
                <a:latin typeface="Comic Sans MS" panose="030F0902030302020204" pitchFamily="66" charset="0"/>
                <a:ea typeface="Times New Roman" panose="02020603050405020304" pitchFamily="18" charset="0"/>
              </a:rPr>
              <a:t>Lord</a:t>
            </a:r>
            <a:r>
              <a:rPr lang="en-AU" sz="2200" dirty="0">
                <a:solidFill>
                  <a:srgbClr val="FF0000"/>
                </a:solidFill>
                <a:latin typeface="Comic Sans MS" panose="030F0902030302020204" pitchFamily="66" charset="0"/>
                <a:ea typeface="Times New Roman" panose="02020603050405020304" pitchFamily="18" charset="0"/>
              </a:rPr>
              <a:t>, and you are right, for so I am.</a:t>
            </a:r>
            <a:r>
              <a:rPr lang="en-AU" sz="2200" dirty="0">
                <a:latin typeface="Comic Sans MS" panose="030F0902030302020204" pitchFamily="66" charset="0"/>
                <a:ea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rPr>
              <a:t>14 </a:t>
            </a:r>
            <a:r>
              <a:rPr lang="en-AU" sz="2200" dirty="0">
                <a:solidFill>
                  <a:srgbClr val="FF0000"/>
                </a:solidFill>
                <a:latin typeface="Comic Sans MS" panose="030F0902030302020204" pitchFamily="66" charset="0"/>
                <a:ea typeface="Times New Roman" panose="02020603050405020304" pitchFamily="18" charset="0"/>
              </a:rPr>
              <a:t>If I then, your Lord and Teacher, have washed your feet, you also ought to wash one another’s feet.</a:t>
            </a:r>
            <a:r>
              <a:rPr lang="en-AU" sz="2200" dirty="0">
                <a:latin typeface="Comic Sans MS" panose="030F0902030302020204" pitchFamily="66" charset="0"/>
                <a:ea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rPr>
              <a:t>15 </a:t>
            </a:r>
            <a:r>
              <a:rPr lang="en-AU" sz="2200" dirty="0">
                <a:solidFill>
                  <a:srgbClr val="FF0000"/>
                </a:solidFill>
                <a:latin typeface="Comic Sans MS" panose="030F0902030302020204" pitchFamily="66" charset="0"/>
                <a:ea typeface="Times New Roman" panose="02020603050405020304" pitchFamily="18" charset="0"/>
              </a:rPr>
              <a:t>For I have given you an example, that you also should do just as I have done to you. </a:t>
            </a:r>
            <a:r>
              <a:rPr lang="en-AU" sz="2200" dirty="0">
                <a:latin typeface="Comic Sans MS" panose="030F0902030302020204" pitchFamily="66" charset="0"/>
                <a:ea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rPr>
              <a:t>16 </a:t>
            </a:r>
            <a:r>
              <a:rPr lang="en-AU" sz="2200" dirty="0">
                <a:solidFill>
                  <a:srgbClr val="FF0000"/>
                </a:solidFill>
                <a:latin typeface="Comic Sans MS" panose="030F0902030302020204" pitchFamily="66" charset="0"/>
                <a:ea typeface="Times New Roman" panose="02020603050405020304" pitchFamily="18" charset="0"/>
              </a:rPr>
              <a:t>Truly, truly, I say to you, a servant is not greater than his master, nor is a messenger greater than the one who sent him.</a:t>
            </a:r>
            <a:r>
              <a:rPr lang="en-AU" sz="2200" dirty="0">
                <a:latin typeface="Comic Sans MS" panose="030F0902030302020204" pitchFamily="66" charset="0"/>
                <a:ea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rPr>
              <a:t>17 </a:t>
            </a:r>
            <a:r>
              <a:rPr lang="en-AU" sz="2200" dirty="0">
                <a:solidFill>
                  <a:srgbClr val="FF0000"/>
                </a:solidFill>
                <a:latin typeface="Comic Sans MS" panose="030F0902030302020204" pitchFamily="66" charset="0"/>
                <a:ea typeface="Times New Roman" panose="02020603050405020304" pitchFamily="18" charset="0"/>
              </a:rPr>
              <a:t>If you know these things, blessed are you if you do them.</a:t>
            </a:r>
            <a:r>
              <a:rPr lang="en-AU" sz="2200" dirty="0">
                <a:latin typeface="Comic Sans MS" panose="030F0902030302020204" pitchFamily="66" charset="0"/>
                <a:ea typeface="Times New Roman" panose="02020603050405020304" pitchFamily="18" charset="0"/>
              </a:rPr>
              <a:t> ……….</a:t>
            </a:r>
            <a:endParaRPr lang="en-AU" sz="2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824256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120014</TotalTime>
  <Words>1628</Words>
  <Application>Microsoft Macintosh PowerPoint</Application>
  <PresentationFormat>On-screen Show (16:10)</PresentationFormat>
  <Paragraphs>89</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1971</cp:revision>
  <cp:lastPrinted>2020-11-13T00:08:06Z</cp:lastPrinted>
  <dcterms:created xsi:type="dcterms:W3CDTF">2016-11-04T06:28:01Z</dcterms:created>
  <dcterms:modified xsi:type="dcterms:W3CDTF">2020-12-03T22:43:17Z</dcterms:modified>
</cp:coreProperties>
</file>